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F8398C-550C-4C79-B655-23308A3C0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C6979F-C1BE-434D-8837-250F764A9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C6FD83-7E50-4104-988D-2F75C1A9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43EE0D-BEF2-4846-93EF-AF22C19A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48EF39-1610-4159-A717-4D287A2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38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5FBB5-7F8F-4AE6-83F0-09ABF87C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B51516-7F09-4250-B8E0-246CA2B01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CDF386-8BE6-4001-AB55-3C9DEB94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7834B-CF7C-4681-A21A-1D51EA40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8E73E1-EE07-4618-A8F2-E9BB1E5D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13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C80D6C7-0211-4834-8A3E-568CCB6E4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8AD3F-1994-46FF-9998-FF75E24E4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7003C2-15E3-4985-A8B3-DDB1AB6A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C78FB9-1BD2-40A1-83CD-84E3674A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5A0A6C-8B8C-4D6C-AB28-DB6CB5D2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7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B8D80-2690-423D-A9B4-F2FDD317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D52F5C-72D9-486E-922A-0C5D131D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9E9C91-D38A-48A2-9020-273AF823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92EE44-1AA0-4FA2-96DB-FC559BBC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3082DB-89C5-4293-9D6C-F9A5D146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21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9FD75-D68A-4329-807C-55A59B43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793943-9A02-49C9-A2A9-4E04C440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01BED2-E463-4A2D-9085-9DB81EE0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13BCA6-2883-4816-956D-D6A89365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01352-9EE1-48E6-83AC-7B9D28D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89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A63CA-031F-4F0E-8158-E9BA3A6B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7A11C5-9845-4B02-ABA4-ADA05660F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E7108F-0F74-4043-8B55-13493F791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2C6032-9C2A-478A-8D76-4044F67A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2238DE-D114-470E-84CE-6FB6698C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985FF8-8433-455C-8853-3B95BAC0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3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0D114F-68B5-4E44-A60E-7FCACFF3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BA447F-59FC-44A7-8610-C5D1043A2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C7A11A-4947-4B71-83E0-A79948282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043A5C1-7F4D-4802-B85C-FCA07099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64485F-1892-4B8A-A51B-22D9FABDA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6A9A7B-3925-4E5D-BC81-DC89AEE4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45DB293-D2AD-4ABC-A291-E0921A88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6D9136-C695-4A1E-B46F-ECF71680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7220C3-CD77-4AEA-BE29-9820B80A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E1F4F3D-BCEC-4947-B219-D5422445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34B486D-C34F-4B24-AB0E-B54EF6C7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114D0C-BEC6-4B3D-A12F-8F09B82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9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07E657E-D07D-4848-BC3D-3A0AB2E8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12C5DC-5C0F-45FA-9D6A-D06656A6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1C4EDD-EF74-41B2-928D-EB64E19B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0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5CBB85-5DC5-4446-8BDE-569FE2AA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FA4936-F4C3-436E-B19E-878A7DEF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D3E569-0422-44F2-9FBC-6470503FD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AEEEDD-AA42-4A53-9A57-719E2A1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1E71E4-215F-4E5E-8EB6-9F9A3340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FF5692-878E-439F-A4BE-FA496D1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9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AB85A-E25A-42F3-813F-3DFD01BC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0217FA2-9F7D-40DE-85CC-44430C5B2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ECA466-71C9-4639-B9F8-7A8E85BE9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9EA21A-64D0-4041-83A2-0FE92878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DE6EEC-E90E-4C70-8170-A7CF238C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567D73-6CF5-4029-A45C-CDA9B6E8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49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EF6FF-C2FD-4A32-8647-22F528FA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21EDC6-7FD4-4E6D-8F15-1B885791A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B0E819-6E17-464D-9938-5B729C93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EB80-1D6D-4268-B041-192C316B842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92B59A-2744-45C0-9302-1C33F748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884482-251F-4B16-A8C3-3B26E0565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DE45-3B35-49CF-93DD-07940128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6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учебных заданий в начальной школе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2194559"/>
            <a:ext cx="10515600" cy="30527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урок более интересным и для учителя, и для детей, использую конструктор урока. Данная форма подготовки к урокам с применением различных методических приемов помогает решить вопрос о свободе личности ребенка во время учебного процесса и вопрос дисциплины.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Уменьшаемое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значение разности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вычитаемое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8400" y="48514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1029546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Значение произведения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множитель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множитель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8400" y="46736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rgbClr val="C00000"/>
                          </a:solidFill>
                        </a:rPr>
                        <a:t>×</a:t>
                      </a:r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Делимое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значение частного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делитель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8400" y="48514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1029546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rgbClr val="C00000"/>
                          </a:solidFill>
                        </a:rPr>
                        <a:t>×</a:t>
                      </a:r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Расстояние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3530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время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скорость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8400" y="48514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1029546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rgbClr val="C00000"/>
                          </a:solidFill>
                        </a:rPr>
                        <a:t>×</a:t>
                      </a:r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Стоимость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количество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цена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8400" y="48514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1029546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rgbClr val="C00000"/>
                          </a:solidFill>
                        </a:rPr>
                        <a:t>×</a:t>
                      </a:r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Воображение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Локации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3860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Ассоциации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8400" y="48514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1029546">
                <a:tc>
                  <a:txBody>
                    <a:bodyPr/>
                    <a:lstStyle/>
                    <a:p>
                      <a:pPr algn="ctr"/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16200000" flipH="1">
            <a:off x="4787900" y="2806700"/>
            <a:ext cx="3530600" cy="18796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810000" y="5664200"/>
            <a:ext cx="3835400" cy="254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844800" y="2819400"/>
            <a:ext cx="3606800" cy="18796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98800" y="414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Приём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«Облака мыслей»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Выноска-облако 3"/>
          <p:cNvSpPr/>
          <p:nvPr/>
        </p:nvSpPr>
        <p:spPr>
          <a:xfrm>
            <a:off x="0" y="2971800"/>
            <a:ext cx="3911600" cy="2209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3581400" y="2286000"/>
            <a:ext cx="3911600" cy="1930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908800" y="2489200"/>
            <a:ext cx="3911600" cy="2209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1473200" y="4368800"/>
            <a:ext cx="2921000" cy="1981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4775200" y="3860800"/>
            <a:ext cx="2921000" cy="1981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8229600" y="4038600"/>
            <a:ext cx="2921000" cy="1981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49960"/>
            <a:ext cx="12118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АвторШ.А.Амонашвили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Приём сродни технике «лавинного опроса», описанной М.В. Клариным.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приводят первые пришедшие в голову признаки, не останавливаясь на них подробно. После того,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основные характеристики перечислены, они записываются на доске или листе бумаги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систематизируются в соответствии с заданными показателями.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 Строение тела человека.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92960" y="5135880"/>
          <a:ext cx="1625600" cy="6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6790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живот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75200" y="2849880"/>
          <a:ext cx="1625600" cy="6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6790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нога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234680" y="3108960"/>
          <a:ext cx="1625600" cy="6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6790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шея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102360" y="3627120"/>
          <a:ext cx="1625600" cy="6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6790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голова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354320" y="4526280"/>
          <a:ext cx="1625600" cy="6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6790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спина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8859520" y="4693920"/>
          <a:ext cx="1625600" cy="69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6942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рука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Выноска-облако 20"/>
          <p:cNvSpPr/>
          <p:nvPr/>
        </p:nvSpPr>
        <p:spPr>
          <a:xfrm>
            <a:off x="10927080" y="3977640"/>
            <a:ext cx="1264920" cy="1219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16640" y="4267200"/>
          <a:ext cx="640080" cy="69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</a:tblGrid>
              <a:tr h="6942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ds05.infourok.ru/uploads/ex/1264/0006dcab-1da315b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519113"/>
            <a:ext cx="9144000" cy="589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ds04.infourok.ru/uploads/ex/0653/001737d2-a98d9226/hello_html_m7a9966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school-42_3\Desktop\hello_html_m7a99665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090613"/>
            <a:ext cx="9448800" cy="467518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37640" y="4895426"/>
          <a:ext cx="9443720" cy="139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720"/>
              </a:tblGrid>
              <a:tr h="139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0000" y="333494"/>
            <a:ext cx="58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риём «Шкатулка», приём «Корзина идей»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" y="824032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Интересная </a:t>
            </a:r>
            <a:r>
              <a:rPr lang="ru-RU" dirty="0" smtClean="0"/>
              <a:t>форма подачи информации</a:t>
            </a:r>
            <a:r>
              <a:rPr lang="ru-RU" dirty="0" smtClean="0"/>
              <a:t>; создание </a:t>
            </a:r>
            <a:r>
              <a:rPr lang="ru-RU" dirty="0" smtClean="0"/>
              <a:t>особой обстановки для дальнейшей работы с материалом.</a:t>
            </a:r>
          </a:p>
          <a:p>
            <a:r>
              <a:rPr lang="ru-RU" dirty="0" smtClean="0"/>
              <a:t>Такой прием может быть использован:</a:t>
            </a:r>
          </a:p>
          <a:p>
            <a:r>
              <a:rPr lang="ru-RU" dirty="0" smtClean="0"/>
              <a:t>на этапе мотивации </a:t>
            </a:r>
            <a:r>
              <a:rPr lang="ru-RU" dirty="0" smtClean="0"/>
              <a:t>обучающихся</a:t>
            </a:r>
            <a:r>
              <a:rPr lang="ru-RU" dirty="0" smtClean="0"/>
              <a:t> к учебной деятельности;</a:t>
            </a:r>
          </a:p>
          <a:p>
            <a:r>
              <a:rPr lang="ru-RU" dirty="0" smtClean="0"/>
              <a:t>во время закрепления учебного материала, когда дети начинают ощущать интеллектуальную усталость и необходимо их активизировать;</a:t>
            </a:r>
          </a:p>
          <a:p>
            <a:r>
              <a:rPr lang="ru-RU" dirty="0" smtClean="0"/>
              <a:t>при подведении итогов;</a:t>
            </a:r>
          </a:p>
          <a:p>
            <a:r>
              <a:rPr lang="ru-RU" dirty="0" smtClean="0"/>
              <a:t>при проведении </a:t>
            </a:r>
            <a:r>
              <a:rPr lang="ru-RU" dirty="0" smtClean="0"/>
              <a:t>рефлексии.</a:t>
            </a:r>
            <a:endParaRPr lang="ru-RU" dirty="0" smtClean="0"/>
          </a:p>
        </p:txBody>
      </p:sp>
      <p:pic>
        <p:nvPicPr>
          <p:cNvPr id="30722" name="Picture 2" descr="https://im0-tub-ru.yandex.net/i?id=6943ce7c24dd504618adece03fa379a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152" y="3103403"/>
            <a:ext cx="4254288" cy="3190717"/>
          </a:xfrm>
          <a:prstGeom prst="rect">
            <a:avLst/>
          </a:prstGeom>
          <a:noFill/>
        </p:spPr>
      </p:pic>
      <p:sp>
        <p:nvSpPr>
          <p:cNvPr id="30724" name="AutoShape 4" descr="https://ds04.infourok.ru/uploads/ex/12be/0009fdcd-d3fc5261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ds04.infourok.ru/uploads/ex/12be/0009fdcd-d3fc5261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9" name="AutoShape 9" descr="https://ds04.infourok.ru/uploads/ex/0c77/00021bce-f735d0dc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1" name="AutoShape 11" descr="https://ds04.infourok.ru/uploads/ex/0adb/00113562-f4b09213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3" name="AutoShape 13" descr="https://ds04.infourok.ru/uploads/ex/0a40/0009e1c7-0f1412a5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C:\Users\school-42_3\Desktop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8640" y="1584960"/>
            <a:ext cx="3688079" cy="3444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BAB8F15-4044-4623-BA84-143E491D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 изучении орфограммы «Падежные окончания существительных» перед учащимися может быть поставлена такая задача: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b="1" i="1" dirty="0"/>
              <a:t>Заполните пропуски в таблице и дайте ей название: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99B0F4E-D173-40A7-A7C6-1E7400AF6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0790267"/>
              </p:ext>
            </p:extLst>
          </p:nvPr>
        </p:nvGraphicFramePr>
        <p:xfrm>
          <a:off x="2552367" y="2238607"/>
          <a:ext cx="6209969" cy="238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00">
                  <a:extLst>
                    <a:ext uri="{9D8B030D-6E8A-4147-A177-3AD203B41FA5}">
                      <a16:colId xmlns:a16="http://schemas.microsoft.com/office/drawing/2014/main" xmlns="" val="2267069255"/>
                    </a:ext>
                  </a:extLst>
                </a:gridCol>
                <a:gridCol w="2340419">
                  <a:extLst>
                    <a:ext uri="{9D8B030D-6E8A-4147-A177-3AD203B41FA5}">
                      <a16:colId xmlns:a16="http://schemas.microsoft.com/office/drawing/2014/main" xmlns="" val="2734573843"/>
                    </a:ext>
                  </a:extLst>
                </a:gridCol>
                <a:gridCol w="3071850">
                  <a:extLst>
                    <a:ext uri="{9D8B030D-6E8A-4147-A177-3AD203B41FA5}">
                      <a16:colId xmlns:a16="http://schemas.microsoft.com/office/drawing/2014/main" xmlns="" val="3736734807"/>
                    </a:ext>
                  </a:extLst>
                </a:gridCol>
              </a:tblGrid>
              <a:tr h="398175">
                <a:tc>
                  <a:txBody>
                    <a:bodyPr/>
                    <a:lstStyle/>
                    <a:p>
                      <a:r>
                        <a:rPr lang="ru-RU" dirty="0" err="1"/>
                        <a:t>И.п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3257031"/>
                  </a:ext>
                </a:extLst>
              </a:tr>
              <a:tr h="398175">
                <a:tc>
                  <a:txBody>
                    <a:bodyPr/>
                    <a:lstStyle/>
                    <a:p>
                      <a:r>
                        <a:rPr lang="ru-RU" dirty="0" err="1"/>
                        <a:t>Р.п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471825"/>
                  </a:ext>
                </a:extLst>
              </a:tr>
              <a:tr h="39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 дорожке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017236"/>
                  </a:ext>
                </a:extLst>
              </a:tr>
              <a:tr h="39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Марию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08658"/>
                  </a:ext>
                </a:extLst>
              </a:tr>
              <a:tr h="398175">
                <a:tc>
                  <a:txBody>
                    <a:bodyPr/>
                    <a:lstStyle/>
                    <a:p>
                      <a:r>
                        <a:rPr lang="ru-RU" dirty="0"/>
                        <a:t>Т.п.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602170"/>
                  </a:ext>
                </a:extLst>
              </a:tr>
              <a:tr h="39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 (на) дорожке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94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130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yandex.ru/turbo/avatars/get-turbo/4600182/rth18a4f9ff05caa7e9e0c5cd75b576f1ec/max_g480_c12_r4x3_pd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8136">
            <a:off x="8324215" y="1440497"/>
            <a:ext cx="3314700" cy="317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1960" y="944106"/>
            <a:ext cx="7467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приемов технологии развития критического мышления, система вопросов, основанная на таксономии 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включающий классификацию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уровней познавательной деятельности.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этих уровней соответствует свой тип вопросов, который ставит перед ребенком определенную проблему: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Знание – простые вопросы;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Понимание – уточняющие;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– практические;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– интерпретационные;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Синтез – творческие;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– оценочные.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Способствует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мыслительной деятельности детей, учит их слышать мнение друг друга, развивает познавательный интерес и помогает научиться работать с текстом.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000" y="333494"/>
            <a:ext cx="58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риём «Ромашка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resent5.com/presentation/6d66bca0e168387c91ce3d327c1d5f67/imag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734" y="411480"/>
            <a:ext cx="8378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42F36DF-6BB0-4A9F-B55E-ED98F2C4C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890" y="1888847"/>
            <a:ext cx="7340220" cy="4224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8DB554-ECD7-4252-9CE2-2E79CE512672}"/>
              </a:ext>
            </a:extLst>
          </p:cNvPr>
          <p:cNvSpPr txBox="1"/>
          <p:nvPr/>
        </p:nvSpPr>
        <p:spPr>
          <a:xfrm>
            <a:off x="962108" y="589439"/>
            <a:ext cx="10195513" cy="92333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На уроках литературного чтения после знакомства с произведениями, например: </a:t>
            </a:r>
          </a:p>
          <a:p>
            <a:pPr algn="ctr"/>
            <a:r>
              <a:rPr kumimoji="0" lang="ru-RU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Л.Н.Толстой</a:t>
            </a: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«Лев и собачка»  и </a:t>
            </a:r>
            <a:r>
              <a:rPr kumimoji="0" lang="ru-RU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А.И.Куприн</a:t>
            </a: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«Барбос и </a:t>
            </a:r>
            <a:r>
              <a:rPr kumimoji="0" lang="ru-RU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Жулька</a:t>
            </a: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+mj-lt"/>
                <a:cs typeface="Times New Roman" pitchFamily="18" charset="0"/>
              </a:rPr>
              <a:t>можно применить с</a:t>
            </a:r>
            <a:r>
              <a:rPr kumimoji="0" lang="ru-RU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равнительную</a:t>
            </a: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таблицу по произведениям: </a:t>
            </a:r>
          </a:p>
        </p:txBody>
      </p:sp>
    </p:spTree>
    <p:extLst>
      <p:ext uri="{BB962C8B-B14F-4D97-AF65-F5344CB8AC3E}">
        <p14:creationId xmlns:p14="http://schemas.microsoft.com/office/powerpoint/2010/main" xmlns="" val="184174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847711-0FF4-465D-9915-1B671F61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931" y="252138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/>
              <a:t>Для детей 1 класса можно применять на уроках литературного чтения смысловые догадки (антиципация)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1A6BC70-4603-4DE3-89F1-25197F0A5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75" y="1874878"/>
            <a:ext cx="5284506" cy="2728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D7CB6B-B699-4D0B-9A31-9F35B5904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52"/>
          <a:stretch/>
        </p:blipFill>
        <p:spPr>
          <a:xfrm>
            <a:off x="5762581" y="1340814"/>
            <a:ext cx="5962405" cy="43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83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E6B802-6775-4663-A917-E4298AB5CCB4}"/>
              </a:ext>
            </a:extLst>
          </p:cNvPr>
          <p:cNvSpPr/>
          <p:nvPr/>
        </p:nvSpPr>
        <p:spPr>
          <a:xfrm>
            <a:off x="773926" y="116977"/>
            <a:ext cx="101352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+mj-lt"/>
              </a:rPr>
              <a:t>Перед изучением сказки «Морозко» (1 класс) можно предложить детям разгадать кроссворд. 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7F3AB5-C5E4-4D08-BD34-B543B9BA7E5E}"/>
              </a:ext>
            </a:extLst>
          </p:cNvPr>
          <p:cNvSpPr/>
          <p:nvPr/>
        </p:nvSpPr>
        <p:spPr>
          <a:xfrm>
            <a:off x="5216056" y="988932"/>
            <a:ext cx="6838121" cy="339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435" lvl="0" fontAlgn="base">
              <a:buClr>
                <a:srgbClr val="000000"/>
              </a:buClr>
              <a:buSzPts val="1200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1)Гуляю в поле, летаю на воле, к</a:t>
            </a:r>
            <a:r>
              <a:rPr lang="ru-RU" sz="1600" dirty="0">
                <a:latin typeface="+mj-lt"/>
                <a:ea typeface="Arial" panose="020B0604020202020204" pitchFamily="34" charset="0"/>
              </a:rPr>
              <a:t>ручу, бурчу, знать ничего не хочу. /Метель/ 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 marR="51435" lvl="0" fontAlgn="base">
              <a:buClr>
                <a:srgbClr val="000000"/>
              </a:buClr>
              <a:buSzPts val="1200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2) Бежит по снегу, а</a:t>
            </a:r>
            <a:r>
              <a:rPr lang="ru-RU" sz="1600" dirty="0">
                <a:latin typeface="+mj-lt"/>
                <a:ea typeface="Arial" panose="020B0604020202020204" pitchFamily="34" charset="0"/>
              </a:rPr>
              <a:t> следу нету. /Поземка/ 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 marR="51435" lvl="0" fontAlgn="base">
              <a:buClr>
                <a:srgbClr val="000000"/>
              </a:buClr>
              <a:buSzPts val="1200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3) Без рук, без ног п</a:t>
            </a:r>
            <a:r>
              <a:rPr lang="ru-RU" sz="1600" dirty="0">
                <a:latin typeface="+mj-lt"/>
                <a:ea typeface="Arial" panose="020B0604020202020204" pitchFamily="34" charset="0"/>
              </a:rPr>
              <a:t>о свету рыщет, поет да свищет. /Ветер/ 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 marR="51435" lvl="0" fontAlgn="base">
              <a:buClr>
                <a:srgbClr val="000000"/>
              </a:buClr>
              <a:buSzPts val="1200"/>
            </a:pPr>
            <a:r>
              <a:rPr lang="ru-RU" sz="1600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4) Белая морковка з</a:t>
            </a:r>
            <a:r>
              <a:rPr lang="ru-RU" sz="1600" dirty="0">
                <a:latin typeface="+mj-lt"/>
                <a:ea typeface="Arial" panose="020B0604020202020204" pitchFamily="34" charset="0"/>
              </a:rPr>
              <a:t>имой растет. /Сосулька/ </a:t>
            </a:r>
          </a:p>
          <a:p>
            <a:pPr lvl="0" fontAlgn="base"/>
            <a:r>
              <a:rPr lang="ru-RU" sz="1600" dirty="0">
                <a:latin typeface="+mj-lt"/>
              </a:rPr>
              <a:t>5) Кто поляны белит белым, и на стенах пишет мелом. </a:t>
            </a:r>
          </a:p>
          <a:p>
            <a:r>
              <a:rPr lang="ru-RU" sz="1600" dirty="0">
                <a:latin typeface="+mj-lt"/>
              </a:rPr>
              <a:t>Шьет пуховые перины, разукрасил все витрины? /Зима/ </a:t>
            </a:r>
          </a:p>
          <a:p>
            <a:r>
              <a:rPr lang="ru-RU" sz="1600" dirty="0">
                <a:latin typeface="+mj-lt"/>
              </a:rPr>
              <a:t>6) С неба звезды падают, лягут на поля. Пусть под ними скроется черная земля. Много — много звездочек тонких, как стекло, </a:t>
            </a:r>
          </a:p>
          <a:p>
            <a:r>
              <a:rPr lang="ru-RU" sz="1600" dirty="0">
                <a:latin typeface="+mj-lt"/>
              </a:rPr>
              <a:t>звездочки холодные, а земле тепло. /Снежинки/ </a:t>
            </a:r>
          </a:p>
          <a:p>
            <a:r>
              <a:rPr lang="ru-RU" sz="1600" dirty="0">
                <a:latin typeface="+mj-lt"/>
              </a:rPr>
              <a:t>7) У избы побывал — все окно разрисовал. У реки погостил — в</a:t>
            </a:r>
            <a:r>
              <a:rPr lang="ru-RU" sz="1600" dirty="0">
                <a:latin typeface="+mj-lt"/>
                <a:ea typeface="Arial" panose="020B0604020202020204" pitchFamily="34" charset="0"/>
              </a:rPr>
              <a:t>овсю реку мост мостил. /Мороз/ </a:t>
            </a:r>
          </a:p>
          <a:p>
            <a:endParaRPr lang="ru-RU" dirty="0"/>
          </a:p>
          <a:p>
            <a:pPr marR="51435" lvl="0" fontAlgn="base">
              <a:lnSpc>
                <a:spcPct val="111000"/>
              </a:lnSpc>
              <a:spcAft>
                <a:spcPts val="60"/>
              </a:spcAft>
              <a:buClr>
                <a:srgbClr val="000000"/>
              </a:buClr>
              <a:buSzPts val="1200"/>
            </a:pP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299296">
            <a:extLst>
              <a:ext uri="{FF2B5EF4-FFF2-40B4-BE49-F238E27FC236}">
                <a16:creationId xmlns:a16="http://schemas.microsoft.com/office/drawing/2014/main" xmlns="" id="{34FCDC32-4055-42F7-ACEF-BBB76E5C2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3926" y="1496887"/>
            <a:ext cx="3946897" cy="2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47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195D6-2DC5-4352-9D89-9E77A88D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161380"/>
            <a:ext cx="11875936" cy="1325563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/>
                </a:solidFill>
              </a:rPr>
              <a:t>Прием «Шесть шляп мышления» 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i="1" dirty="0">
                <a:solidFill>
                  <a:srgbClr val="000000"/>
                </a:solidFill>
              </a:rPr>
              <a:t>«Шесть шляп» — это прием групповой познавательной активности, который помогает рационально организовать изучение проблемы (текста, новой информации) и выявить разные стороны восприятия и оценки.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0F4327-AC67-496B-9560-CD37008F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46" y="1388304"/>
            <a:ext cx="10777728" cy="3692962"/>
          </a:xfrm>
        </p:spPr>
        <p:txBody>
          <a:bodyPr>
            <a:normAutofit/>
          </a:bodyPr>
          <a:lstStyle/>
          <a:p>
            <a:r>
              <a:rPr lang="ru-RU" sz="1900" i="1" dirty="0">
                <a:solidFill>
                  <a:srgbClr val="000000"/>
                </a:solidFill>
                <a:latin typeface="+mj-lt"/>
              </a:rPr>
              <a:t>Для использования методики класс делится на 6 групп. Каждая группа выбирает себе задание по цвету шляпы. Затем учитель в конвертах раздаёт задания или вопросы каждой группе, на которые детям необходимо будет дать ответ, или подготовить небольшое сообщение.</a:t>
            </a:r>
            <a:endParaRPr lang="ru-RU" sz="1900" dirty="0">
              <a:solidFill>
                <a:srgbClr val="000000"/>
              </a:solidFill>
              <a:latin typeface="+mj-lt"/>
            </a:endParaRPr>
          </a:p>
          <a:p>
            <a:r>
              <a:rPr lang="ru-RU" sz="1900" i="1" dirty="0">
                <a:solidFill>
                  <a:srgbClr val="000000"/>
                </a:solidFill>
                <a:latin typeface="+mj-lt"/>
              </a:rPr>
              <a:t>Если метод используется на уроках литературного чтения, окружающего мира и необходимо обговорить какую-то ситуацию, то время на подготовку отводится 10-15 минут, а потом каждая группа зачитывает своё задание и даёт ответы.</a:t>
            </a:r>
            <a:endParaRPr lang="ru-RU" sz="1900" dirty="0">
              <a:solidFill>
                <a:srgbClr val="000000"/>
              </a:solidFill>
              <a:latin typeface="+mj-lt"/>
            </a:endParaRPr>
          </a:p>
          <a:p>
            <a:r>
              <a:rPr lang="ru-RU" sz="1900" i="1" dirty="0">
                <a:solidFill>
                  <a:srgbClr val="000000"/>
                </a:solidFill>
                <a:latin typeface="+mj-lt"/>
              </a:rPr>
              <a:t>Работа построена таким образом, что каждая группа дополняет информацию других групп, дискутирует, находит компромисс.</a:t>
            </a:r>
            <a:endParaRPr lang="ru-RU" sz="190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https://ds04.infourok.ru/uploads/ex/0a1a/0005c2f1-b1c3f28a/1/img3.jpg">
            <a:extLst>
              <a:ext uri="{FF2B5EF4-FFF2-40B4-BE49-F238E27FC236}">
                <a16:creationId xmlns:a16="http://schemas.microsoft.com/office/drawing/2014/main" xmlns="" id="{89C36B72-46F9-4E3B-9D46-D73204A84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6" t="16002" r="12893" b="8164"/>
          <a:stretch/>
        </p:blipFill>
        <p:spPr bwMode="auto">
          <a:xfrm>
            <a:off x="6095999" y="3566542"/>
            <a:ext cx="4471283" cy="30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0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EFE03-988E-4DE5-A201-59A56084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806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ru-RU" sz="2400" i="1" dirty="0"/>
              <a:t> Например, в 4 классе при изучении темы «Величины».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0AA4FB-30DD-4C65-8AE9-F5BA2C23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014591"/>
            <a:ext cx="10515600" cy="5767872"/>
          </a:xfrm>
        </p:spPr>
        <p:txBody>
          <a:bodyPr>
            <a:normAutofit fontScale="32500" lnSpcReduction="20000"/>
          </a:bodyPr>
          <a:lstStyle/>
          <a:p>
            <a:r>
              <a:rPr lang="ru-RU" sz="4500" i="1" dirty="0">
                <a:latin typeface="+mj-lt"/>
              </a:rPr>
              <a:t>Заслушивать ответы начинали с белых шляп – потому что это – работа с первоисточниками. Ответы красных, жёлтых, чёрных, зелёных шляп можно слушать в любой последовательности. Завершали работу подведением итогов, а это делают синие шляпы.</a:t>
            </a:r>
            <a:endParaRPr lang="ru-RU" sz="4500" dirty="0">
              <a:latin typeface="+mj-lt"/>
            </a:endParaRPr>
          </a:p>
          <a:p>
            <a:r>
              <a:rPr lang="ru-RU" sz="4500" i="1" dirty="0">
                <a:solidFill>
                  <a:srgbClr val="FF0000"/>
                </a:solidFill>
                <a:latin typeface="+mj-lt"/>
              </a:rPr>
              <a:t>Тема «Единицы измерения длины».</a:t>
            </a:r>
            <a:endParaRPr lang="ru-RU" sz="4500" dirty="0">
              <a:solidFill>
                <a:srgbClr val="FF0000"/>
              </a:solidFill>
              <a:latin typeface="+mj-lt"/>
            </a:endParaRPr>
          </a:p>
          <a:p>
            <a:r>
              <a:rPr lang="ru-RU" sz="4500" b="1" u="sng" dirty="0">
                <a:latin typeface="+mj-lt"/>
              </a:rPr>
              <a:t>Белые шляпы:</a:t>
            </a:r>
          </a:p>
          <a:p>
            <a:r>
              <a:rPr lang="ru-RU" sz="4500" i="1" dirty="0">
                <a:latin typeface="+mj-lt"/>
              </a:rPr>
              <a:t>-Какие единицы измерения длины вы знаете? Какие единицы измерения длины существовали в старину, какие существуют в разных странах?</a:t>
            </a:r>
            <a:endParaRPr lang="ru-RU" sz="4500" dirty="0">
              <a:latin typeface="+mj-lt"/>
            </a:endParaRPr>
          </a:p>
          <a:p>
            <a:r>
              <a:rPr lang="ru-RU" sz="4500" b="1" u="sng" dirty="0">
                <a:solidFill>
                  <a:srgbClr val="FF0000"/>
                </a:solidFill>
                <a:latin typeface="+mj-lt"/>
              </a:rPr>
              <a:t>Красные шляпы:</a:t>
            </a:r>
          </a:p>
          <a:p>
            <a:r>
              <a:rPr lang="ru-RU" sz="4500" i="1" dirty="0">
                <a:latin typeface="+mj-lt"/>
              </a:rPr>
              <a:t>-Какие единицы измерения длины в практической жизни используются чаще, какие реже? Почему?</a:t>
            </a:r>
            <a:endParaRPr lang="ru-RU" sz="4500" dirty="0">
              <a:latin typeface="+mj-lt"/>
            </a:endParaRPr>
          </a:p>
          <a:p>
            <a:r>
              <a:rPr lang="ru-RU" sz="4500" b="1" u="sng" dirty="0">
                <a:solidFill>
                  <a:srgbClr val="FFC000"/>
                </a:solidFill>
                <a:latin typeface="+mj-lt"/>
              </a:rPr>
              <a:t>Жёлтые шляпы:</a:t>
            </a:r>
          </a:p>
          <a:p>
            <a:r>
              <a:rPr lang="ru-RU" sz="4500" i="1" dirty="0">
                <a:latin typeface="+mj-lt"/>
              </a:rPr>
              <a:t>-Выиграло ли человечество, создав различные меры длины? Докажите свою мысль.</a:t>
            </a:r>
            <a:endParaRPr lang="ru-RU" sz="4500" dirty="0">
              <a:latin typeface="+mj-lt"/>
            </a:endParaRPr>
          </a:p>
          <a:p>
            <a:r>
              <a:rPr lang="ru-RU" sz="4500" b="1" u="sng" dirty="0">
                <a:solidFill>
                  <a:schemeClr val="accent6"/>
                </a:solidFill>
                <a:latin typeface="+mj-lt"/>
              </a:rPr>
              <a:t>Зелёные шляпы:</a:t>
            </a:r>
          </a:p>
          <a:p>
            <a:r>
              <a:rPr lang="ru-RU" sz="4500" i="1" dirty="0">
                <a:latin typeface="+mj-lt"/>
              </a:rPr>
              <a:t>-Попробуйте объяснить, что измеряли в старину верстой, вершком, пядью, локтем, футом.</a:t>
            </a:r>
            <a:endParaRPr lang="ru-RU" sz="4500" dirty="0">
              <a:latin typeface="+mj-lt"/>
            </a:endParaRPr>
          </a:p>
          <a:p>
            <a:r>
              <a:rPr lang="ru-RU" sz="4500" b="1" u="sng" dirty="0">
                <a:latin typeface="+mj-lt"/>
              </a:rPr>
              <a:t>Чёрные шляпы:</a:t>
            </a:r>
          </a:p>
          <a:p>
            <a:r>
              <a:rPr lang="ru-RU" sz="4500" i="1" dirty="0">
                <a:latin typeface="+mj-lt"/>
              </a:rPr>
              <a:t>-Назовите общие единицы измерения длины. Почему исчезли старинные единицы измерения?</a:t>
            </a:r>
            <a:endParaRPr lang="ru-RU" sz="4500" dirty="0">
              <a:latin typeface="+mj-lt"/>
            </a:endParaRPr>
          </a:p>
          <a:p>
            <a:r>
              <a:rPr lang="ru-RU" sz="4500" b="1" u="sng" dirty="0">
                <a:solidFill>
                  <a:srgbClr val="00B0F0"/>
                </a:solidFill>
                <a:latin typeface="+mj-lt"/>
              </a:rPr>
              <a:t>Синие шляпы:</a:t>
            </a:r>
          </a:p>
          <a:p>
            <a:r>
              <a:rPr lang="ru-RU" sz="4500" i="1" dirty="0">
                <a:latin typeface="+mj-lt"/>
              </a:rPr>
              <a:t>-Сделайте выводы по данной теме.</a:t>
            </a:r>
            <a:endParaRPr lang="ru-RU" sz="4500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40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6019800" y="762000"/>
            <a:ext cx="5105400" cy="5181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E6B802-6775-4663-A917-E4298AB5CCB4}"/>
              </a:ext>
            </a:extLst>
          </p:cNvPr>
          <p:cNvSpPr/>
          <p:nvPr/>
        </p:nvSpPr>
        <p:spPr>
          <a:xfrm>
            <a:off x="381000" y="320177"/>
            <a:ext cx="5435601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Магический треугольник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Прием, позволяющий отработать: - вычислительные навыки;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азвания компонентов арифметических действий;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взаимосвязь компонентов;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изучение различных величин при решении задач (на движение, на определение цены, количества, стоимости)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развитие памяти, воображения.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073400" y="914400"/>
            <a:ext cx="5105400" cy="518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6434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Значение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суммы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7000" y="52662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слагаемое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800" y="5240866"/>
          <a:ext cx="5384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слагаемое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02200" y="1701800"/>
          <a:ext cx="1549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8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30800" y="4775200"/>
          <a:ext cx="15494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</a:tblGrid>
              <a:tr h="1029546">
                <a:tc>
                  <a:txBody>
                    <a:bodyPr/>
                    <a:lstStyle/>
                    <a:p>
                      <a:pPr algn="ctr"/>
                      <a:r>
                        <a:rPr lang="ru-RU" sz="7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7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687</Words>
  <Application>Microsoft Office PowerPoint</Application>
  <PresentationFormat>Произвольный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Конструирование учебных заданий в начальной школе</vt:lpstr>
      <vt:lpstr>При изучении орфограммы «Падежные окончания существительных» перед учащимися может быть поставлена такая задача:   - Заполните пропуски в таблице и дайте ей название:</vt:lpstr>
      <vt:lpstr>Слайд 3</vt:lpstr>
      <vt:lpstr>Для детей 1 класса можно применять на уроках литературного чтения смысловые догадки (антиципация)</vt:lpstr>
      <vt:lpstr>Слайд 5</vt:lpstr>
      <vt:lpstr>Прием «Шесть шляп мышления»  «Шесть шляп» — это прием групповой познавательной активности, который помогает рационально организовать изучение проблемы (текста, новой информации) и выявить разные стороны восприятия и оценки.</vt:lpstr>
      <vt:lpstr> Например, в 4 классе при изучении темы «Величины». 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изучении орфограммы «Падежные окончания существительных» перед учащимися может быть поставлена такая задача:   - Заполните пропуски в таблице и дайте ей название:</dc:title>
  <dc:creator>Евгения Георгиевна Арсентьева</dc:creator>
  <cp:lastModifiedBy>school-42_3</cp:lastModifiedBy>
  <cp:revision>21</cp:revision>
  <dcterms:created xsi:type="dcterms:W3CDTF">2021-03-18T15:28:20Z</dcterms:created>
  <dcterms:modified xsi:type="dcterms:W3CDTF">2021-03-19T02:48:28Z</dcterms:modified>
</cp:coreProperties>
</file>